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10972800"/>
  <p:notesSz cx="10972800" cy="14630400"/>
  <p:embeddedFontLst>
    <p:embeddedFont>
      <p:font typeface="DM Sans Bold" pitchFamily="2" charset="0"/>
      <p:bold r:id="rId13"/>
    </p:embeddedFont>
    <p:embeddedFont>
      <p:font typeface="Work Sans" pitchFamily="2" charset="0"/>
      <p:regular r:id="rId14"/>
      <p:bold r:id="rId15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4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1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a Gil" userId="323cab41-8231-4558-8410-78534831b98d" providerId="ADAL" clId="{708BCDC6-3636-4975-AD8A-3ACF18BCA379}"/>
    <pc:docChg chg="custSel delSld modSld">
      <pc:chgData name="Erika Gil" userId="323cab41-8231-4558-8410-78534831b98d" providerId="ADAL" clId="{708BCDC6-3636-4975-AD8A-3ACF18BCA379}" dt="2025-04-28T13:31:27.663" v="1" actId="47"/>
      <pc:docMkLst>
        <pc:docMk/>
      </pc:docMkLst>
      <pc:sldChg chg="delSp mod">
        <pc:chgData name="Erika Gil" userId="323cab41-8231-4558-8410-78534831b98d" providerId="ADAL" clId="{708BCDC6-3636-4975-AD8A-3ACF18BCA379}" dt="2025-04-28T13:31:24.870" v="0" actId="478"/>
        <pc:sldMkLst>
          <pc:docMk/>
          <pc:sldMk cId="0" sldId="256"/>
        </pc:sldMkLst>
        <pc:picChg chg="del">
          <ac:chgData name="Erika Gil" userId="323cab41-8231-4558-8410-78534831b98d" providerId="ADAL" clId="{708BCDC6-3636-4975-AD8A-3ACF18BCA379}" dt="2025-04-28T13:31:24.870" v="0" actId="478"/>
          <ac:picMkLst>
            <pc:docMk/>
            <pc:sldMk cId="0" sldId="256"/>
            <ac:picMk id="6" creationId="{574DF386-7715-6FD3-D926-8D956B7B6031}"/>
          </ac:picMkLst>
        </pc:picChg>
      </pc:sldChg>
      <pc:sldChg chg="del">
        <pc:chgData name="Erika Gil" userId="323cab41-8231-4558-8410-78534831b98d" providerId="ADAL" clId="{708BCDC6-3636-4975-AD8A-3ACF18BCA379}" dt="2025-04-28T13:31:27.663" v="1" actId="47"/>
        <pc:sldMkLst>
          <pc:docMk/>
          <pc:sldMk cId="3315271801" sldId="271"/>
        </pc:sldMkLst>
      </pc:sldChg>
      <pc:sldMasterChg chg="delSldLayout">
        <pc:chgData name="Erika Gil" userId="323cab41-8231-4558-8410-78534831b98d" providerId="ADAL" clId="{708BCDC6-3636-4975-AD8A-3ACF18BCA379}" dt="2025-04-28T13:31:27.663" v="1" actId="47"/>
        <pc:sldMasterMkLst>
          <pc:docMk/>
          <pc:sldMasterMk cId="0" sldId="2147483648"/>
        </pc:sldMasterMkLst>
        <pc:sldLayoutChg chg="del">
          <pc:chgData name="Erika Gil" userId="323cab41-8231-4558-8410-78534831b98d" providerId="ADAL" clId="{708BCDC6-3636-4975-AD8A-3ACF18BCA379}" dt="2025-04-28T13:31:27.663" v="1" actId="47"/>
          <pc:sldLayoutMkLst>
            <pc:docMk/>
            <pc:sldMasterMk cId="0" sldId="2147483648"/>
            <pc:sldLayoutMk cId="3559959295" sldId="2147483660"/>
          </pc:sldLayoutMkLst>
        </pc:sldLayoutChg>
      </pc:sldMasterChg>
    </pc:docChg>
  </pc:docChgLst>
  <pc:docChgLst>
    <pc:chgData name="Erika Gil" userId="323cab41-8231-4558-8410-78534831b98d" providerId="ADAL" clId="{6794B027-700D-4F7C-BEB1-46193D165461}"/>
    <pc:docChg chg="undo custSel modSld">
      <pc:chgData name="Erika Gil" userId="323cab41-8231-4558-8410-78534831b98d" providerId="ADAL" clId="{6794B027-700D-4F7C-BEB1-46193D165461}" dt="2025-04-21T19:29:52.844" v="4" actId="403"/>
      <pc:docMkLst>
        <pc:docMk/>
      </pc:docMkLst>
      <pc:sldChg chg="modSp mod">
        <pc:chgData name="Erika Gil" userId="323cab41-8231-4558-8410-78534831b98d" providerId="ADAL" clId="{6794B027-700D-4F7C-BEB1-46193D165461}" dt="2025-04-21T19:29:52.844" v="4" actId="403"/>
        <pc:sldMkLst>
          <pc:docMk/>
          <pc:sldMk cId="0" sldId="256"/>
        </pc:sldMkLst>
        <pc:spChg chg="mod">
          <ac:chgData name="Erika Gil" userId="323cab41-8231-4558-8410-78534831b98d" providerId="ADAL" clId="{6794B027-700D-4F7C-BEB1-46193D165461}" dt="2025-04-21T19:29:52.844" v="4" actId="403"/>
          <ac:spMkLst>
            <pc:docMk/>
            <pc:sldMk cId="0" sldId="256"/>
            <ac:spMk id="5" creationId="{00000000-0000-0000-0000-000000000000}"/>
          </ac:spMkLst>
        </pc:spChg>
        <pc:spChg chg="mod">
          <ac:chgData name="Erika Gil" userId="323cab41-8231-4558-8410-78534831b98d" providerId="ADAL" clId="{6794B027-700D-4F7C-BEB1-46193D165461}" dt="2025-04-21T19:29:47.540" v="3" actId="207"/>
          <ac:spMkLst>
            <pc:docMk/>
            <pc:sldMk cId="0" sldId="256"/>
            <ac:spMk id="7" creationId="{03B61795-0E0B-5D94-2F93-11946AB98A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126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EEEF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3B61795-0E0B-5D94-2F93-11946AB98AB5}"/>
              </a:ext>
            </a:extLst>
          </p:cNvPr>
          <p:cNvSpPr/>
          <p:nvPr/>
        </p:nvSpPr>
        <p:spPr>
          <a:xfrm>
            <a:off x="5486400" y="0"/>
            <a:ext cx="9144000" cy="10972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9501" y="4417933"/>
            <a:ext cx="537210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000" b="1" dirty="0">
                <a:solidFill>
                  <a:srgbClr val="2E8A9E"/>
                </a:solidFill>
                <a:latin typeface="Work Sans" pitchFamily="2" charset="0"/>
                <a:ea typeface="DM Sans Bold" pitchFamily="34" charset="-122"/>
                <a:cs typeface="DM Sans Bold" pitchFamily="34" charset="-120"/>
              </a:rPr>
              <a:t>Microsoft Copilot Studio</a:t>
            </a:r>
            <a:endParaRPr lang="en-US" sz="4000" b="1" dirty="0">
              <a:solidFill>
                <a:srgbClr val="2E8A9E"/>
              </a:solidFill>
              <a:latin typeface="Aptos Display" panose="020B0004020202020204" pitchFamily="34" charset="0"/>
              <a:ea typeface="DM Sans Bold" pitchFamily="34" charset="-122"/>
              <a:cs typeface="DM Sans Bold" pitchFamily="34" charset="-120"/>
            </a:endParaRPr>
          </a:p>
          <a:p>
            <a:pPr marL="0" indent="0" algn="l">
              <a:lnSpc>
                <a:spcPts val="5600"/>
              </a:lnSpc>
              <a:buNone/>
            </a:pPr>
            <a:endParaRPr lang="en-US" sz="4000" b="1" spc="-150" dirty="0">
              <a:latin typeface="Work Sans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429501" y="5215623"/>
            <a:ext cx="4728091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400" b="1" dirty="0">
                <a:solidFill>
                  <a:srgbClr val="2E8A9E"/>
                </a:solidFill>
                <a:latin typeface="Aptos Display" panose="020B0004020202020204" pitchFamily="34" charset="0"/>
                <a:ea typeface="DM Sans Bold" pitchFamily="34" charset="-122"/>
                <a:cs typeface="DM Sans Bold" pitchFamily="34" charset="-120"/>
              </a:rPr>
              <a:t>Activa. Orquesta. Acelera</a:t>
            </a:r>
            <a:endParaRPr lang="en-US" sz="2400" dirty="0">
              <a:latin typeface="Aptos Display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088617" y="605909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Aptos Display" panose="020B0004020202020204" pitchFamily="34" charset="0"/>
                <a:ea typeface="Work Sans" pitchFamily="34" charset="-122"/>
                <a:cs typeface="Work Sans" pitchFamily="34" charset="-120"/>
              </a:rPr>
              <a:t>El futuro de la interacción con IA en tu organización</a:t>
            </a:r>
            <a:endParaRPr lang="en-US" sz="24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pic>
        <p:nvPicPr>
          <p:cNvPr id="9" name="Imagen 8" descr="Logotipo&#10;&#10;El contenido generado por IA puede ser incorrecto.">
            <a:extLst>
              <a:ext uri="{FF2B5EF4-FFF2-40B4-BE49-F238E27FC236}">
                <a16:creationId xmlns:a16="http://schemas.microsoft.com/office/drawing/2014/main" id="{555C8FED-2CFD-8D0E-1206-A4D9CF41C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248" y="4229257"/>
            <a:ext cx="1380952" cy="12571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9408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8A9E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Tu siguiente paso</a:t>
            </a:r>
            <a:endParaRPr lang="en-US" sz="4450" dirty="0">
              <a:latin typeface="Aptos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347543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397" y="3505379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48726" y="3475434"/>
            <a:ext cx="3001447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Activar conocimiento interno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948726" y="4674037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Aprovecha la información existente en tu organización</a:t>
            </a:r>
            <a:endParaRPr lang="en-US" sz="1700" dirty="0">
              <a:latin typeface="Aptos" panose="020B0004020202020204" pitchFamily="34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10166747" y="347543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9435" y="3505379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870763" y="3475434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Orquestar tareas con IA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0870763" y="4317802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Automatiza procesos repetitivos con inteligencia</a:t>
            </a:r>
            <a:endParaRPr lang="en-US" sz="1700" dirty="0">
              <a:latin typeface="Aptos" panose="020B0004020202020204" pitchFamily="34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6244709" y="582775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7397" y="5857696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48726" y="5827752"/>
            <a:ext cx="366617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Acelerar resultados reales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6948726" y="6313884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Obtén beneficios tangibles y medibles</a:t>
            </a:r>
            <a:endParaRPr lang="en-US" sz="1700" dirty="0">
              <a:latin typeface="Aptos" panose="020B0004020202020204" pitchFamily="34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6244709" y="690431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La IA ya está transformando cómo trabajamos. Con Copilot Studio puedes comenzar hoy mismo.</a:t>
            </a:r>
            <a:endParaRPr lang="en-US" sz="1700" dirty="0">
              <a:latin typeface="Aptos" panose="020B0004020202020204" pitchFamily="34" charset="0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6244709" y="784145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Este no es un futuro lejano.</a:t>
            </a:r>
            <a:endParaRPr lang="en-US" sz="1700" dirty="0">
              <a:latin typeface="Aptos" panose="020B0004020202020204" pitchFamily="3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6244709" y="843188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Es una ventaja competitiva que ya está al alcance.</a:t>
            </a:r>
            <a:endParaRPr lang="en-US" sz="17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9650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8A9E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Introducción</a:t>
            </a:r>
            <a:endParaRPr lang="en-US" sz="4450" dirty="0">
              <a:latin typeface="Aptos" panose="020B00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634139"/>
            <a:ext cx="1083231" cy="23156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2850713"/>
            <a:ext cx="621923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La Inteligencia Artificial está dejando de ser una promesa.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52861" y="3693081"/>
            <a:ext cx="621923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Hoy puedes integrarla a tus procesos, sin escribir código, sin grandes inversiones, y sin depender totalmente del área de TI.</a:t>
            </a:r>
            <a:endParaRPr lang="en-US" sz="1700" dirty="0">
              <a:latin typeface="Aptos" panose="020B00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4949785"/>
            <a:ext cx="1083231" cy="24670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5166360"/>
            <a:ext cx="621923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Microsoft Copilot Studio es la plataforma conversacional de IA que te permite: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52861" y="6008727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Crear agentes inteligentes que actúan por ti</a:t>
            </a:r>
            <a:endParaRPr lang="en-US" sz="1700" dirty="0">
              <a:latin typeface="Aptos" panose="020B00040202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652861" y="6431161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Publicarlos en los canales que tu empresa ya usa</a:t>
            </a:r>
            <a:endParaRPr lang="en-US" sz="1700" dirty="0">
              <a:latin typeface="Aptos" panose="020B00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652861" y="6853595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Escalarlos de forma segura y controlada</a:t>
            </a:r>
            <a:endParaRPr lang="en-US" sz="1700" dirty="0">
              <a:latin typeface="Aptos" panose="020B00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7416879"/>
            <a:ext cx="1083231" cy="195941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52861" y="7633454"/>
            <a:ext cx="390501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En este recurso descubrirás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652861" y="8119586"/>
            <a:ext cx="621923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Cómo estos agentes están ayudando a empresas a mejorar la eficiencia, acelerar decisiones y automatizar tareas clave.</a:t>
            </a:r>
            <a:endParaRPr lang="en-US" sz="17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81664"/>
            <a:ext cx="7572137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8A9E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¿Qué es Microsoft Copilot Studio?</a:t>
            </a:r>
            <a:endParaRPr lang="en-US" sz="3550" dirty="0">
              <a:latin typeface="Aptos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2695456"/>
            <a:ext cx="3705463" cy="4566404"/>
          </a:xfrm>
          <a:prstGeom prst="roundRect">
            <a:avLst>
              <a:gd name="adj" fmla="val 526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74884" y="2912031"/>
            <a:ext cx="3272314" cy="1424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Plataforma para diseñar, entrenar y desplegar agentes de IA conversacional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74884" y="446686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Usa lenguaje natural o una interfaz gráfica</a:t>
            </a:r>
            <a:endParaRPr lang="en-US" sz="1700" dirty="0">
              <a:latin typeface="Aptos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74884" y="5236012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Crea experiencias para usuarios internos o externos</a:t>
            </a:r>
            <a:endParaRPr lang="en-US" sz="1700" dirty="0">
              <a:latin typeface="Aptos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74884" y="6351865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Integra acciones, lógica y datos empresariales</a:t>
            </a:r>
            <a:endParaRPr lang="en-US" sz="1700" dirty="0">
              <a:latin typeface="Aptos" panose="020B00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680347" y="2695456"/>
            <a:ext cx="3705463" cy="4566404"/>
          </a:xfrm>
          <a:prstGeom prst="roundRect">
            <a:avLst>
              <a:gd name="adj" fmla="val 526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96922" y="291203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Puedes: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96922" y="3398163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Crear agentes desde cero o usar plantillas</a:t>
            </a:r>
            <a:endParaRPr lang="en-US" sz="1700" dirty="0">
              <a:latin typeface="Aptos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896922" y="4167307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Configurar acciones automatizadas</a:t>
            </a:r>
            <a:endParaRPr lang="en-US" sz="1700" dirty="0">
              <a:latin typeface="Aptos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96922" y="4936450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Enlazar fuentes como Microsoft Graph, Dataverse o APIs externas</a:t>
            </a:r>
            <a:endParaRPr lang="en-US" sz="1700" dirty="0">
              <a:latin typeface="Aptos" panose="020B000402020202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58309" y="7478435"/>
            <a:ext cx="7627382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74884" y="76950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Y lo mejor: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74884" y="8181142"/>
            <a:ext cx="719423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No necesitas ser desarrollador</a:t>
            </a:r>
            <a:r>
              <a:rPr lang="en-US" sz="1700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 (aunque si lo eres, puedes llevarlo mucho más lejos).</a:t>
            </a:r>
            <a:endParaRPr lang="en-US" sz="17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958102"/>
            <a:ext cx="616362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8A9E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¿Qué hace un agente?</a:t>
            </a:r>
            <a:endParaRPr lang="en-US" sz="4450" dirty="0">
              <a:latin typeface="Aptos" panose="020B00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201" y="2995732"/>
            <a:ext cx="433268" cy="4332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3645575"/>
            <a:ext cx="365117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Aprende, escala y mejora con el tiempo</a:t>
            </a:r>
            <a:endParaRPr lang="en-US" sz="2200" dirty="0">
              <a:latin typeface="Aptos" panose="020B0004020202020204" pitchFamily="3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12" y="2995732"/>
            <a:ext cx="433268" cy="43326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734401" y="3645575"/>
            <a:ext cx="365129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Orquesta acciones y tareas repetitivas</a:t>
            </a:r>
            <a:endParaRPr lang="en-US" sz="2200" dirty="0">
              <a:latin typeface="Aptos" panose="020B0004020202020204" pitchFamily="34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7201" y="5008007"/>
            <a:ext cx="433268" cy="43326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89873" y="5657850"/>
            <a:ext cx="33880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Ejecuta flujos de trabajo</a:t>
            </a:r>
            <a:endParaRPr lang="en-US" sz="2200" dirty="0">
              <a:latin typeface="Aptos" panose="020B0004020202020204" pitchFamily="34" charset="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412" y="5008007"/>
            <a:ext cx="433268" cy="43326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5115758" y="5657850"/>
            <a:ext cx="28885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Responde preguntas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758309" y="625780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Los agentes pueden vivir en:</a:t>
            </a:r>
            <a:endParaRPr lang="en-US" sz="1700" dirty="0">
              <a:latin typeface="Aptos" panose="020B0004020202020204" pitchFamily="34" charset="0"/>
            </a:endParaRPr>
          </a:p>
        </p:txBody>
      </p:sp>
      <p:sp>
        <p:nvSpPr>
          <p:cNvPr id="13" name="Shape 6"/>
          <p:cNvSpPr/>
          <p:nvPr/>
        </p:nvSpPr>
        <p:spPr>
          <a:xfrm>
            <a:off x="758309" y="709195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997" y="7121902"/>
            <a:ext cx="342067" cy="42755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462326" y="709195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Microsoft Teams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16" name="Shape 8"/>
          <p:cNvSpPr/>
          <p:nvPr/>
        </p:nvSpPr>
        <p:spPr>
          <a:xfrm>
            <a:off x="4680347" y="709195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3035" y="7121902"/>
            <a:ext cx="342067" cy="427553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5384363" y="7091958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Microsoft 365 Copilot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19" name="Shape 10"/>
          <p:cNvSpPr/>
          <p:nvPr/>
        </p:nvSpPr>
        <p:spPr>
          <a:xfrm>
            <a:off x="758309" y="828341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997" y="8313360"/>
            <a:ext cx="342067" cy="427553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1462326" y="828341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SharePoint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22" name="Shape 12"/>
          <p:cNvSpPr/>
          <p:nvPr/>
        </p:nvSpPr>
        <p:spPr>
          <a:xfrm>
            <a:off x="4680347" y="828341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L">
              <a:latin typeface="Aptos" panose="020B0004020202020204" pitchFamily="34" charset="0"/>
            </a:endParaRPr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3035" y="8313360"/>
            <a:ext cx="342067" cy="427553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5384363" y="8283416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Sitios web y redes sociales</a:t>
            </a:r>
            <a:endParaRPr lang="en-US" sz="22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3449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8A9E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Casos de uso para empresas</a:t>
            </a:r>
            <a:endParaRPr lang="en-US" sz="4450" dirty="0">
              <a:latin typeface="Aptos" panose="020B00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725" y="3384828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4143018"/>
            <a:ext cx="2325767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Automatización de reportes y seguimiento</a:t>
            </a:r>
            <a:endParaRPr lang="en-US" sz="2200" dirty="0">
              <a:latin typeface="Aptos" panose="020B0004020202020204" pitchFamily="3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7533" y="3384828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95398" y="4143018"/>
            <a:ext cx="2325886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Onboarding de empleados o clientes</a:t>
            </a:r>
            <a:endParaRPr lang="en-US" sz="2200" dirty="0">
              <a:latin typeface="Aptos" panose="020B0004020202020204" pitchFamily="34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8221" y="3384828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6205" y="4143018"/>
            <a:ext cx="2325767" cy="1424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Gestión de solicitudes internas (TI, RRHH, soporte)</a:t>
            </a:r>
            <a:endParaRPr lang="en-US" sz="2200" dirty="0">
              <a:latin typeface="Aptos" panose="020B0004020202020204" pitchFamily="34" charset="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2129" y="6217920"/>
            <a:ext cx="541615" cy="54161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569994" y="6976110"/>
            <a:ext cx="2325886" cy="1424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Consultas sobre políticas, beneficios, manuales</a:t>
            </a:r>
            <a:endParaRPr lang="en-US" sz="2200" dirty="0">
              <a:latin typeface="Aptos" panose="020B0004020202020204" pitchFamily="34" charset="0"/>
            </a:endParaRPr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2937" y="6217920"/>
            <a:ext cx="541615" cy="541615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0220801" y="6976110"/>
            <a:ext cx="2325886" cy="1424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Integración con CRM, ERP, sistemas propios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14" name="Text 6"/>
          <p:cNvSpPr/>
          <p:nvPr/>
        </p:nvSpPr>
        <p:spPr>
          <a:xfrm>
            <a:off x="6244709" y="8644771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Cada agente puede reducir cargas operativas y mejorar la experiencia de usuario, mientras entrega resultados medibles.</a:t>
            </a:r>
            <a:endParaRPr lang="en-US" sz="17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6561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345424"/>
            <a:ext cx="6057067" cy="641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400" b="1" dirty="0">
                <a:solidFill>
                  <a:srgbClr val="2E8A9E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Seguridad y gobernanza</a:t>
            </a:r>
            <a:endParaRPr lang="en-US" sz="4400" dirty="0">
              <a:latin typeface="Aptos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5279231"/>
            <a:ext cx="1311354" cy="710446"/>
          </a:xfrm>
          <a:prstGeom prst="roundRect">
            <a:avLst>
              <a:gd name="adj" fmla="val 24702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L" sz="2000">
              <a:latin typeface="Aptos" panose="020B0004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826" y="5463064"/>
            <a:ext cx="274201" cy="3426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4569" y="5474137"/>
            <a:ext cx="3551277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Administración centralizada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2167057" y="5980152"/>
            <a:ext cx="11607641" cy="11430"/>
          </a:xfrm>
          <a:prstGeom prst="roundRect">
            <a:avLst>
              <a:gd name="adj" fmla="val 153540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s-CL" sz="2000">
              <a:latin typeface="Aptos" panose="020B0004020202020204" pitchFamily="34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758309" y="6087070"/>
            <a:ext cx="2622709" cy="710446"/>
          </a:xfrm>
          <a:prstGeom prst="roundRect">
            <a:avLst>
              <a:gd name="adj" fmla="val 24702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L" sz="2000">
              <a:latin typeface="Aptos" panose="020B00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503" y="6270903"/>
            <a:ext cx="274201" cy="3426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575923" y="6281976"/>
            <a:ext cx="3463052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Control de acceso por roles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11" name="Shape 6"/>
          <p:cNvSpPr/>
          <p:nvPr/>
        </p:nvSpPr>
        <p:spPr>
          <a:xfrm>
            <a:off x="3478411" y="6787991"/>
            <a:ext cx="10296287" cy="11430"/>
          </a:xfrm>
          <a:prstGeom prst="roundRect">
            <a:avLst>
              <a:gd name="adj" fmla="val 153540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s-CL" sz="2000">
              <a:latin typeface="Aptos" panose="020B0004020202020204" pitchFamily="34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758309" y="6894909"/>
            <a:ext cx="3934063" cy="710446"/>
          </a:xfrm>
          <a:prstGeom prst="roundRect">
            <a:avLst>
              <a:gd name="adj" fmla="val 24702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L" sz="2000">
              <a:latin typeface="Aptos" panose="020B00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8181" y="7078742"/>
            <a:ext cx="274201" cy="34266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887278" y="7089815"/>
            <a:ext cx="526315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Registros auditables en Microsoft Purview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15" name="Shape 9"/>
          <p:cNvSpPr/>
          <p:nvPr/>
        </p:nvSpPr>
        <p:spPr>
          <a:xfrm>
            <a:off x="4789765" y="7595830"/>
            <a:ext cx="8984933" cy="11430"/>
          </a:xfrm>
          <a:prstGeom prst="roundRect">
            <a:avLst>
              <a:gd name="adj" fmla="val 153540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s-CL" sz="2000">
              <a:latin typeface="Aptos" panose="020B0004020202020204" pitchFamily="34" charset="0"/>
            </a:endParaRPr>
          </a:p>
        </p:txBody>
      </p:sp>
      <p:sp>
        <p:nvSpPr>
          <p:cNvPr id="16" name="Shape 10"/>
          <p:cNvSpPr/>
          <p:nvPr/>
        </p:nvSpPr>
        <p:spPr>
          <a:xfrm>
            <a:off x="758309" y="7702748"/>
            <a:ext cx="5245418" cy="710446"/>
          </a:xfrm>
          <a:prstGeom prst="roundRect">
            <a:avLst>
              <a:gd name="adj" fmla="val 24702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L" sz="2000">
              <a:latin typeface="Aptos" panose="020B0004020202020204" pitchFamily="34" charset="0"/>
            </a:endParaRPr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3858" y="7886581"/>
            <a:ext cx="274201" cy="34266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198632" y="7897654"/>
            <a:ext cx="3799999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Alertas con Microsoft Sentinel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19" name="Shape 12"/>
          <p:cNvSpPr/>
          <p:nvPr/>
        </p:nvSpPr>
        <p:spPr>
          <a:xfrm>
            <a:off x="6101120" y="8403669"/>
            <a:ext cx="7673578" cy="11430"/>
          </a:xfrm>
          <a:prstGeom prst="roundRect">
            <a:avLst>
              <a:gd name="adj" fmla="val 153540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s-CL" sz="2000">
              <a:latin typeface="Aptos" panose="020B0004020202020204" pitchFamily="34" charset="0"/>
            </a:endParaRPr>
          </a:p>
        </p:txBody>
      </p:sp>
      <p:sp>
        <p:nvSpPr>
          <p:cNvPr id="20" name="Shape 13"/>
          <p:cNvSpPr/>
          <p:nvPr/>
        </p:nvSpPr>
        <p:spPr>
          <a:xfrm>
            <a:off x="758309" y="8510588"/>
            <a:ext cx="6556891" cy="710446"/>
          </a:xfrm>
          <a:prstGeom prst="roundRect">
            <a:avLst>
              <a:gd name="adj" fmla="val 24702"/>
            </a:avLst>
          </a:prstGeom>
          <a:solidFill>
            <a:srgbClr val="EEEFF5"/>
          </a:solidFill>
          <a:ln/>
          <a:effectLst>
            <a:outerShdw blurRad="48260" dist="2413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L" sz="2000">
              <a:latin typeface="Aptos" panose="020B0004020202020204" pitchFamily="34" charset="0"/>
            </a:endParaRPr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9654" y="8694420"/>
            <a:ext cx="274201" cy="342662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7510105" y="8705493"/>
            <a:ext cx="5941814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Cumplimiento con principios de IA responsable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23" name="Text 15"/>
          <p:cNvSpPr/>
          <p:nvPr/>
        </p:nvSpPr>
        <p:spPr>
          <a:xfrm>
            <a:off x="758309" y="9440347"/>
            <a:ext cx="1311378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Copilot Studio opera sobre Microsoft Power Platform, por lo tanto hereda sus capacidades empresariales.</a:t>
            </a: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24" name="Text 16"/>
          <p:cNvSpPr/>
          <p:nvPr/>
        </p:nvSpPr>
        <p:spPr>
          <a:xfrm>
            <a:off x="758309" y="9971603"/>
            <a:ext cx="1311378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Todo el ciclo de vida del agente puede ser gobernado: desde desarrollo, pruebas, publicación, hasta monitoreo.</a:t>
            </a:r>
            <a:endParaRPr lang="en-US" sz="16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0315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2475" y="4624268"/>
            <a:ext cx="6311979" cy="707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E8A9E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Publicación multicanal</a:t>
            </a:r>
            <a:endParaRPr lang="en-US" sz="4450" dirty="0">
              <a:latin typeface="Aptos" panose="020B00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773" y="5653921"/>
            <a:ext cx="537448" cy="5374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33857" y="6406277"/>
            <a:ext cx="2997398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Microsoft 365 Copilot</a:t>
            </a:r>
            <a:endParaRPr lang="en-US" sz="2200" dirty="0">
              <a:latin typeface="Aptos" panose="020B0004020202020204" pitchFamily="3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357" y="5653921"/>
            <a:ext cx="537448" cy="53744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00499" y="6406277"/>
            <a:ext cx="2829163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Microsoft Teams</a:t>
            </a:r>
            <a:endParaRPr lang="en-US" sz="2200" dirty="0">
              <a:latin typeface="Aptos" panose="020B0004020202020204" pitchFamily="34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9060" y="5653921"/>
            <a:ext cx="537448" cy="53744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383202" y="6406277"/>
            <a:ext cx="2829163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Aplicaciones web</a:t>
            </a:r>
            <a:endParaRPr lang="en-US" sz="2200" dirty="0">
              <a:latin typeface="Aptos" panose="020B0004020202020204" pitchFamily="34" charset="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6357" y="7404854"/>
            <a:ext cx="537448" cy="53744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5235059" y="8157210"/>
            <a:ext cx="4160163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Canales sociales (Facebook, sitios web)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752475" y="9106257"/>
            <a:ext cx="13125450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Con un solo clic puedes llevar tu agente a múltiples plataformas.</a:t>
            </a:r>
            <a:endParaRPr lang="en-US" sz="1650" dirty="0">
              <a:latin typeface="Aptos" panose="020B0004020202020204" pitchFamily="34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752475" y="9692045"/>
            <a:ext cx="13125450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Esto garantiza que tus usuarios internos y externos accedan a la misma experiencia inteligente donde ya trabajan o se comunican.</a:t>
            </a:r>
            <a:endParaRPr lang="en-US" sz="165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03442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8A9E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Licenciamiento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072051"/>
            <a:ext cx="7627382" cy="4929188"/>
          </a:xfrm>
          <a:prstGeom prst="roundRect">
            <a:avLst>
              <a:gd name="adj" fmla="val 395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5" name="Shape 2"/>
          <p:cNvSpPr/>
          <p:nvPr/>
        </p:nvSpPr>
        <p:spPr>
          <a:xfrm>
            <a:off x="6252329" y="3079671"/>
            <a:ext cx="7611308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Text 3"/>
          <p:cNvSpPr/>
          <p:nvPr/>
        </p:nvSpPr>
        <p:spPr>
          <a:xfrm>
            <a:off x="6469975" y="3217188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Modelo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010531" y="3217188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Características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1547277" y="3217188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Ideal para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6252329" y="3701415"/>
            <a:ext cx="7611308" cy="1315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Text 7"/>
          <p:cNvSpPr/>
          <p:nvPr/>
        </p:nvSpPr>
        <p:spPr>
          <a:xfrm>
            <a:off x="6469975" y="3838932"/>
            <a:ext cx="20997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Copilot Studio – Pack de mensajes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9010531" y="3838932"/>
            <a:ext cx="209597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$200/mes por tenant (25.000 mensajes)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1547277" y="3838932"/>
            <a:ext cx="209978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Producción y escenarios predecibles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52329" y="5016579"/>
            <a:ext cx="7611308" cy="1315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4" name="Text 11"/>
          <p:cNvSpPr/>
          <p:nvPr/>
        </p:nvSpPr>
        <p:spPr>
          <a:xfrm>
            <a:off x="6469975" y="5154097"/>
            <a:ext cx="20997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Copilot Studio – Pay-as-you-go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9010531" y="5154097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Pago por consumo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1547277" y="5154097"/>
            <a:ext cx="209978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Pilotos, pruebas o escalado progresivo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6252329" y="6331744"/>
            <a:ext cx="7611308" cy="16618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8" name="Text 15"/>
          <p:cNvSpPr/>
          <p:nvPr/>
        </p:nvSpPr>
        <p:spPr>
          <a:xfrm>
            <a:off x="6469975" y="6469261"/>
            <a:ext cx="20997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Microsoft 365 Copilot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9010531" y="6469261"/>
            <a:ext cx="2095976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Disponible con licencias empresariales M365 calificadas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11547277" y="6469261"/>
            <a:ext cx="2099786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Requiere suscripción activa ($30 usuario/mes aprox.)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6244709" y="824495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Work Sans" pitchFamily="34" charset="0"/>
                <a:ea typeface="Work Sans" pitchFamily="34" charset="-122"/>
                <a:cs typeface="Work Sans" pitchFamily="34" charset="-120"/>
              </a:rPr>
              <a:t>Microsoft ofrece tres caminos para implementar Copilot Studio según las necesidades de tu organización.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9735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2E8A9E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¿Cómo comenzar?</a:t>
            </a:r>
            <a:endParaRPr lang="en-US" sz="4800" dirty="0">
              <a:latin typeface="Aptos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2734985"/>
            <a:ext cx="162401" cy="832842"/>
          </a:xfrm>
          <a:prstGeom prst="roundRect">
            <a:avLst>
              <a:gd name="adj" fmla="val 12007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L" sz="2000">
              <a:latin typeface="Aptos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245632" y="2734985"/>
            <a:ext cx="704099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Identifica un proceso repetitivo en tu organización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245632" y="3221117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Busca tareas que consuman tiempo y puedan ser automatizadas.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83231" y="3784402"/>
            <a:ext cx="162401" cy="1189077"/>
          </a:xfrm>
          <a:prstGeom prst="roundRect">
            <a:avLst>
              <a:gd name="adj" fmla="val 12007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L" sz="2000">
              <a:latin typeface="Aptos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570553" y="3784402"/>
            <a:ext cx="681513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Crea un agente usando una plantilla en Copilot Studio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570553" y="4626769"/>
            <a:ext cx="68151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Define en lenguaje natural o configura según tus necesidades.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408271" y="5190053"/>
            <a:ext cx="162401" cy="832842"/>
          </a:xfrm>
          <a:prstGeom prst="roundRect">
            <a:avLst>
              <a:gd name="adj" fmla="val 12007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L" sz="2000">
              <a:latin typeface="Aptos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895594" y="5190053"/>
            <a:ext cx="462248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Conéctalo a tus datos o sistemas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895594" y="5676186"/>
            <a:ext cx="64900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Integra con tus fuentes de información existentes.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733193" y="6239470"/>
            <a:ext cx="162401" cy="832842"/>
          </a:xfrm>
          <a:prstGeom prst="roundRect">
            <a:avLst>
              <a:gd name="adj" fmla="val 12007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L" sz="2000">
              <a:latin typeface="Aptos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220516" y="6239470"/>
            <a:ext cx="333756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Prueba, ajusta y publica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220516" y="6725603"/>
            <a:ext cx="616517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Refina el comportamiento y despliega a tus usuarios.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1408271" y="7288887"/>
            <a:ext cx="162401" cy="832842"/>
          </a:xfrm>
          <a:prstGeom prst="roundRect">
            <a:avLst>
              <a:gd name="adj" fmla="val 12007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L" sz="2000">
              <a:latin typeface="Aptos" panose="020B00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895594" y="7288887"/>
            <a:ext cx="516636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ptos" panose="020B0004020202020204" pitchFamily="34" charset="0"/>
                <a:ea typeface="DM Sans Bold" pitchFamily="34" charset="-122"/>
                <a:cs typeface="DM Sans Bold" pitchFamily="34" charset="-120"/>
              </a:rPr>
              <a:t>Mide impacto y escala gradualmente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895594" y="7775019"/>
            <a:ext cx="64900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Evalúa resultados y expande a más procesos.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58309" y="858202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Aptos" panose="020B0004020202020204" pitchFamily="34" charset="0"/>
                <a:ea typeface="Work Sans" pitchFamily="34" charset="-122"/>
                <a:cs typeface="Work Sans" pitchFamily="34" charset="-120"/>
              </a:rPr>
              <a:t>Si ya usas Power Platform o Microsoft 365, tienes parte del camino avanzado.</a:t>
            </a:r>
            <a:endParaRPr lang="en-US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646</Words>
  <Application>Microsoft Office PowerPoint</Application>
  <PresentationFormat>Personalizado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DM Sans Bold</vt:lpstr>
      <vt:lpstr>Aptos</vt:lpstr>
      <vt:lpstr>Arial</vt:lpstr>
      <vt:lpstr>Work Sans</vt:lpstr>
      <vt:lpstr>Aptos Display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Erika Gil</cp:lastModifiedBy>
  <cp:revision>4</cp:revision>
  <dcterms:created xsi:type="dcterms:W3CDTF">2025-04-21T19:19:29Z</dcterms:created>
  <dcterms:modified xsi:type="dcterms:W3CDTF">2025-04-28T13:31:30Z</dcterms:modified>
</cp:coreProperties>
</file>